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83" r:id="rId5"/>
    <p:sldId id="258" r:id="rId6"/>
    <p:sldId id="279" r:id="rId7"/>
    <p:sldId id="280" r:id="rId8"/>
    <p:sldId id="305" r:id="rId9"/>
    <p:sldId id="260" r:id="rId10"/>
    <p:sldId id="263" r:id="rId11"/>
    <p:sldId id="304" r:id="rId12"/>
    <p:sldId id="266" r:id="rId13"/>
    <p:sldId id="264" r:id="rId14"/>
    <p:sldId id="306" r:id="rId15"/>
    <p:sldId id="267" r:id="rId16"/>
    <p:sldId id="268" r:id="rId17"/>
    <p:sldId id="269" r:id="rId18"/>
    <p:sldId id="270" r:id="rId19"/>
    <p:sldId id="271" r:id="rId20"/>
    <p:sldId id="272" r:id="rId21"/>
    <p:sldId id="284" r:id="rId22"/>
    <p:sldId id="301" r:id="rId23"/>
    <p:sldId id="302" r:id="rId24"/>
    <p:sldId id="273" r:id="rId25"/>
    <p:sldId id="274" r:id="rId26"/>
    <p:sldId id="275" r:id="rId27"/>
    <p:sldId id="276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16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4.xml"/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C863A-B8BB-486A-B43D-11CB43831F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54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0DB5D-3108-4905-B2A9-0D726A44DC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79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12E4-0E3F-4887-8527-F835C84B52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92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F7037-BC72-464C-802C-A0AC5EF8A6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74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D7C1A-376C-42FF-AF9F-3A1591C14C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27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F5B1A-2CCB-4375-AF4D-E4723EA36B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935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224AC-D32B-4BB8-8031-01E5095DFC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34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AFE57-D37C-4AB6-8ACB-120C39497F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956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AEAA4-D6C3-49A7-8598-E9BF6192BD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13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5B5D5-26E7-4A7D-BADC-CEBEB35CE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25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04515-BEA4-465F-BD67-69E2A37A32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36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6C5037-947F-46CA-8F94-528C96F55B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90600" y="1676400"/>
            <a:ext cx="73914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Programme on</a:t>
            </a:r>
          </a:p>
          <a:p>
            <a:pPr algn="ctr">
              <a:spcBef>
                <a:spcPct val="50000"/>
              </a:spcBef>
            </a:pPr>
            <a:r>
              <a:rPr lang="en-US" altLang="en-US" sz="4000" b="1"/>
              <a:t>PREDICTIVE MAINTENANCE</a:t>
            </a:r>
          </a:p>
          <a:p>
            <a:pPr algn="ctr">
              <a:spcBef>
                <a:spcPct val="50000"/>
              </a:spcBef>
            </a:pPr>
            <a:r>
              <a:rPr lang="en-US" altLang="en-US" sz="3200" i="1"/>
              <a:t>Approach, Measures &amp; Methods</a:t>
            </a:r>
          </a:p>
          <a:p>
            <a:pPr algn="ctr">
              <a:spcBef>
                <a:spcPct val="50000"/>
              </a:spcBef>
            </a:pPr>
            <a:endParaRPr lang="en-US" altLang="en-US"/>
          </a:p>
          <a:p>
            <a:pPr algn="ctr"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881438" y="1828800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BREAKDOWN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593850" y="2514600"/>
            <a:ext cx="16827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NATURAL B / D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Wear &amp; tear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Life expiry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Predictable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228600" y="225425"/>
            <a:ext cx="8610600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lnSpc>
                <a:spcPct val="10000"/>
              </a:lnSpc>
              <a:spcBef>
                <a:spcPct val="50000"/>
              </a:spcBef>
            </a:pPr>
            <a:r>
              <a:rPr lang="en-US" altLang="en-US" sz="3200"/>
              <a:t>Types of failures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n-US" altLang="en-US" sz="3200"/>
              <a:t> 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5697538" y="2514600"/>
            <a:ext cx="2001837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FORCED  B / D</a:t>
            </a:r>
          </a:p>
          <a:p>
            <a:pPr eaLnBrk="0" hangingPunct="0"/>
            <a:endParaRPr lang="en-US" altLang="en-US" sz="10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Lack of skill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Lack of knowledge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Lack of Attitude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Unpredictable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225425"/>
            <a:ext cx="8610600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lnSpc>
                <a:spcPct val="10000"/>
              </a:lnSpc>
              <a:spcBef>
                <a:spcPct val="50000"/>
              </a:spcBef>
            </a:pPr>
            <a:r>
              <a:rPr lang="en-US" altLang="en-US" sz="3200"/>
              <a:t>Types of failures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n-US" altLang="en-US" sz="3200"/>
              <a:t> 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5105400" y="1612900"/>
            <a:ext cx="335280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00"/>
                </a:solidFill>
                <a:latin typeface="Arial" charset="0"/>
              </a:rPr>
              <a:t>FUNCTION  LOSS B / D</a:t>
            </a:r>
          </a:p>
          <a:p>
            <a:pPr eaLnBrk="0" hangingPunct="0"/>
            <a:endParaRPr lang="en-US" altLang="en-US" sz="20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Sudden stoppage of machine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Creates Production loss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endParaRPr lang="en-US" altLang="en-US" sz="20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endParaRPr lang="en-US" altLang="en-US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533400" y="1600200"/>
            <a:ext cx="4346575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00"/>
                </a:solidFill>
                <a:latin typeface="Arial" charset="0"/>
              </a:rPr>
              <a:t>FUNCTION REDUCTION B / D</a:t>
            </a:r>
          </a:p>
          <a:p>
            <a:pPr eaLnBrk="0" hangingPunct="0"/>
            <a:endParaRPr lang="en-US" altLang="en-US" sz="20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Specific parts are affected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Not a complete Failure of machine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Machine is running, but not at full potential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Not considered as a loss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Creates major losses</a:t>
            </a:r>
          </a:p>
          <a:p>
            <a:pPr eaLnBrk="0" hangingPunct="0"/>
            <a:endParaRPr lang="en-US" altLang="en-US" sz="1600" b="1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altLang="en-US" sz="1600" b="1">
                <a:solidFill>
                  <a:srgbClr val="000000"/>
                </a:solidFill>
                <a:latin typeface="Arial" charset="0"/>
              </a:rPr>
              <a:t>Affects routine performance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1060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n-US" altLang="en-US" sz="3200"/>
              <a:t>Causes of failures 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2133600" y="1579563"/>
            <a:ext cx="5159375" cy="4592637"/>
            <a:chOff x="1146" y="925"/>
            <a:chExt cx="3178" cy="2893"/>
          </a:xfrm>
        </p:grpSpPr>
        <p:pic>
          <p:nvPicPr>
            <p:cNvPr id="15364" name="Picture 4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6" y="1052"/>
              <a:ext cx="2748" cy="27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1216" y="2008"/>
              <a:ext cx="47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Operating </a:t>
              </a:r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1216" y="2101"/>
              <a:ext cx="46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standards </a:t>
              </a:r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1216" y="2198"/>
              <a:ext cx="52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not followed</a:t>
              </a: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624" y="2198"/>
              <a:ext cx="1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2177" y="1220"/>
              <a:ext cx="31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Basic </a:t>
              </a:r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2177" y="1313"/>
              <a:ext cx="44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condition </a:t>
              </a:r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2177" y="1410"/>
              <a:ext cx="42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neglected</a:t>
              </a:r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2488" y="1410"/>
              <a:ext cx="1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3137" y="2073"/>
              <a:ext cx="51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Inadequate </a:t>
              </a:r>
            </a:p>
          </p:txBody>
        </p:sp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3137" y="2167"/>
              <a:ext cx="28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skills</a:t>
              </a:r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3303" y="2167"/>
              <a:ext cx="1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376" name="Rectangle 16"/>
            <p:cNvSpPr>
              <a:spLocks noChangeArrowheads="1"/>
            </p:cNvSpPr>
            <p:nvPr/>
          </p:nvSpPr>
          <p:spPr bwMode="auto">
            <a:xfrm>
              <a:off x="1565" y="3286"/>
              <a:ext cx="58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Deterioration </a:t>
              </a:r>
            </a:p>
          </p:txBody>
        </p:sp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1565" y="3379"/>
              <a:ext cx="46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unchecked</a:t>
              </a:r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1914" y="3379"/>
              <a:ext cx="1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2688" y="3314"/>
              <a:ext cx="4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Inherent </a:t>
              </a:r>
            </a:p>
          </p:txBody>
        </p:sp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2688" y="3407"/>
              <a:ext cx="34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design </a:t>
              </a:r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>
              <a:off x="2688" y="3504"/>
              <a:ext cx="42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weakness</a:t>
              </a:r>
            </a:p>
          </p:txBody>
        </p:sp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2999" y="3504"/>
              <a:ext cx="13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0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1426" y="1822"/>
              <a:ext cx="159" cy="1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1426" y="1822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Rectangle 25"/>
            <p:cNvSpPr>
              <a:spLocks noChangeArrowheads="1"/>
            </p:cNvSpPr>
            <p:nvPr/>
          </p:nvSpPr>
          <p:spPr bwMode="auto">
            <a:xfrm>
              <a:off x="1426" y="1822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1409" y="1813"/>
              <a:ext cx="187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5387" name="Rectangle 27"/>
            <p:cNvSpPr>
              <a:spLocks noChangeArrowheads="1"/>
            </p:cNvSpPr>
            <p:nvPr/>
          </p:nvSpPr>
          <p:spPr bwMode="auto">
            <a:xfrm>
              <a:off x="1482" y="1813"/>
              <a:ext cx="13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388" name="Rectangle 28"/>
            <p:cNvSpPr>
              <a:spLocks noChangeArrowheads="1"/>
            </p:cNvSpPr>
            <p:nvPr/>
          </p:nvSpPr>
          <p:spPr bwMode="auto">
            <a:xfrm>
              <a:off x="2024" y="1342"/>
              <a:ext cx="162" cy="1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2024" y="1342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2024" y="1342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2011" y="1333"/>
              <a:ext cx="181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2080" y="1333"/>
              <a:ext cx="13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251" y="1881"/>
              <a:ext cx="159" cy="1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3251" y="1881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3251" y="1881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3234" y="1872"/>
              <a:ext cx="186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5397" name="Rectangle 37"/>
            <p:cNvSpPr>
              <a:spLocks noChangeArrowheads="1"/>
            </p:cNvSpPr>
            <p:nvPr/>
          </p:nvSpPr>
          <p:spPr bwMode="auto">
            <a:xfrm>
              <a:off x="3307" y="1872"/>
              <a:ext cx="13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2905" y="3118"/>
              <a:ext cx="159" cy="1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9" name="Rectangle 39"/>
            <p:cNvSpPr>
              <a:spLocks noChangeArrowheads="1"/>
            </p:cNvSpPr>
            <p:nvPr/>
          </p:nvSpPr>
          <p:spPr bwMode="auto">
            <a:xfrm>
              <a:off x="2905" y="3118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0" name="Rectangle 40"/>
            <p:cNvSpPr>
              <a:spLocks noChangeArrowheads="1"/>
            </p:cNvSpPr>
            <p:nvPr/>
          </p:nvSpPr>
          <p:spPr bwMode="auto">
            <a:xfrm>
              <a:off x="2905" y="3118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" name="Rectangle 41"/>
            <p:cNvSpPr>
              <a:spLocks noChangeArrowheads="1"/>
            </p:cNvSpPr>
            <p:nvPr/>
          </p:nvSpPr>
          <p:spPr bwMode="auto">
            <a:xfrm>
              <a:off x="2888" y="3109"/>
              <a:ext cx="186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2961" y="3109"/>
              <a:ext cx="13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403" name="Rectangle 43"/>
            <p:cNvSpPr>
              <a:spLocks noChangeArrowheads="1"/>
            </p:cNvSpPr>
            <p:nvPr/>
          </p:nvSpPr>
          <p:spPr bwMode="auto">
            <a:xfrm>
              <a:off x="1675" y="3097"/>
              <a:ext cx="159" cy="1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4" name="Rectangle 44"/>
            <p:cNvSpPr>
              <a:spLocks noChangeArrowheads="1"/>
            </p:cNvSpPr>
            <p:nvPr/>
          </p:nvSpPr>
          <p:spPr bwMode="auto">
            <a:xfrm>
              <a:off x="1675" y="3097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5" name="Rectangle 45"/>
            <p:cNvSpPr>
              <a:spLocks noChangeArrowheads="1"/>
            </p:cNvSpPr>
            <p:nvPr/>
          </p:nvSpPr>
          <p:spPr bwMode="auto">
            <a:xfrm>
              <a:off x="1675" y="3097"/>
              <a:ext cx="156" cy="1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6" name="Rectangle 46"/>
            <p:cNvSpPr>
              <a:spLocks noChangeArrowheads="1"/>
            </p:cNvSpPr>
            <p:nvPr/>
          </p:nvSpPr>
          <p:spPr bwMode="auto">
            <a:xfrm>
              <a:off x="1662" y="3088"/>
              <a:ext cx="181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15407" name="Rectangle 47"/>
            <p:cNvSpPr>
              <a:spLocks noChangeArrowheads="1"/>
            </p:cNvSpPr>
            <p:nvPr/>
          </p:nvSpPr>
          <p:spPr bwMode="auto">
            <a:xfrm>
              <a:off x="1731" y="3088"/>
              <a:ext cx="13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408" name="Freeform 48"/>
            <p:cNvSpPr>
              <a:spLocks/>
            </p:cNvSpPr>
            <p:nvPr/>
          </p:nvSpPr>
          <p:spPr bwMode="auto">
            <a:xfrm>
              <a:off x="3600" y="1445"/>
              <a:ext cx="111" cy="101"/>
            </a:xfrm>
            <a:custGeom>
              <a:avLst/>
              <a:gdLst>
                <a:gd name="T0" fmla="*/ 48 w 111"/>
                <a:gd name="T1" fmla="*/ 100 h 101"/>
                <a:gd name="T2" fmla="*/ 0 w 111"/>
                <a:gd name="T3" fmla="*/ 45 h 101"/>
                <a:gd name="T4" fmla="*/ 110 w 111"/>
                <a:gd name="T5" fmla="*/ 0 h 101"/>
                <a:gd name="T6" fmla="*/ 48 w 111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01">
                  <a:moveTo>
                    <a:pt x="48" y="100"/>
                  </a:moveTo>
                  <a:lnTo>
                    <a:pt x="0" y="45"/>
                  </a:lnTo>
                  <a:lnTo>
                    <a:pt x="110" y="0"/>
                  </a:lnTo>
                  <a:lnTo>
                    <a:pt x="48" y="10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Freeform 49"/>
            <p:cNvSpPr>
              <a:spLocks/>
            </p:cNvSpPr>
            <p:nvPr/>
          </p:nvSpPr>
          <p:spPr bwMode="auto">
            <a:xfrm>
              <a:off x="2428" y="1483"/>
              <a:ext cx="1231" cy="1010"/>
            </a:xfrm>
            <a:custGeom>
              <a:avLst/>
              <a:gdLst>
                <a:gd name="T0" fmla="*/ 1230 w 1231"/>
                <a:gd name="T1" fmla="*/ 21 h 1010"/>
                <a:gd name="T2" fmla="*/ 17 w 1231"/>
                <a:gd name="T3" fmla="*/ 1009 h 1010"/>
                <a:gd name="T4" fmla="*/ 0 w 1231"/>
                <a:gd name="T5" fmla="*/ 988 h 1010"/>
                <a:gd name="T6" fmla="*/ 1213 w 1231"/>
                <a:gd name="T7" fmla="*/ 0 h 1010"/>
                <a:gd name="T8" fmla="*/ 1230 w 1231"/>
                <a:gd name="T9" fmla="*/ 21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1" h="1010">
                  <a:moveTo>
                    <a:pt x="1230" y="21"/>
                  </a:moveTo>
                  <a:lnTo>
                    <a:pt x="17" y="1009"/>
                  </a:lnTo>
                  <a:lnTo>
                    <a:pt x="0" y="988"/>
                  </a:lnTo>
                  <a:lnTo>
                    <a:pt x="1213" y="0"/>
                  </a:lnTo>
                  <a:lnTo>
                    <a:pt x="1230" y="2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3403" y="927"/>
              <a:ext cx="870" cy="2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" name="Rectangle 51"/>
            <p:cNvSpPr>
              <a:spLocks noChangeArrowheads="1"/>
            </p:cNvSpPr>
            <p:nvPr/>
          </p:nvSpPr>
          <p:spPr bwMode="auto">
            <a:xfrm>
              <a:off x="3410" y="934"/>
              <a:ext cx="854" cy="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3410" y="934"/>
              <a:ext cx="854" cy="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3369" y="925"/>
              <a:ext cx="197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A 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3452" y="925"/>
              <a:ext cx="172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  <a:latin typeface="Symbol" pitchFamily="18" charset="2"/>
                </a:rPr>
                <a:t>L</a:t>
              </a:r>
            </a:p>
          </p:txBody>
        </p:sp>
        <p:sp>
          <p:nvSpPr>
            <p:cNvPr id="15415" name="Rectangle 55"/>
            <p:cNvSpPr>
              <a:spLocks noChangeArrowheads="1"/>
            </p:cNvSpPr>
            <p:nvPr/>
          </p:nvSpPr>
          <p:spPr bwMode="auto">
            <a:xfrm>
              <a:off x="3514" y="925"/>
              <a:ext cx="236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  B </a:t>
              </a:r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3638" y="925"/>
              <a:ext cx="172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  <a:latin typeface="Symbol" pitchFamily="18" charset="2"/>
                </a:rPr>
                <a:t>L</a:t>
              </a:r>
            </a:p>
          </p:txBody>
        </p:sp>
        <p:sp>
          <p:nvSpPr>
            <p:cNvPr id="15417" name="Rectangle 57"/>
            <p:cNvSpPr>
              <a:spLocks noChangeArrowheads="1"/>
            </p:cNvSpPr>
            <p:nvPr/>
          </p:nvSpPr>
          <p:spPr bwMode="auto">
            <a:xfrm>
              <a:off x="3704" y="925"/>
              <a:ext cx="24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  C </a:t>
              </a:r>
            </a:p>
          </p:txBody>
        </p:sp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3832" y="925"/>
              <a:ext cx="172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  <a:latin typeface="Symbol" pitchFamily="18" charset="2"/>
                </a:rPr>
                <a:t>L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3894" y="925"/>
              <a:ext cx="240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  D 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4022" y="925"/>
              <a:ext cx="172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  <a:latin typeface="Symbol" pitchFamily="18" charset="2"/>
                </a:rPr>
                <a:t>L</a:t>
              </a:r>
            </a:p>
          </p:txBody>
        </p:sp>
        <p:sp>
          <p:nvSpPr>
            <p:cNvPr id="15421" name="Rectangle 61"/>
            <p:cNvSpPr>
              <a:spLocks noChangeArrowheads="1"/>
            </p:cNvSpPr>
            <p:nvPr/>
          </p:nvSpPr>
          <p:spPr bwMode="auto">
            <a:xfrm>
              <a:off x="4088" y="925"/>
              <a:ext cx="236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  E </a:t>
              </a:r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3659" y="1029"/>
              <a:ext cx="35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ZONE</a:t>
              </a:r>
            </a:p>
          </p:txBody>
        </p:sp>
        <p:sp>
          <p:nvSpPr>
            <p:cNvPr id="15423" name="Rectangle 63"/>
            <p:cNvSpPr>
              <a:spLocks noChangeArrowheads="1"/>
            </p:cNvSpPr>
            <p:nvPr/>
          </p:nvSpPr>
          <p:spPr bwMode="auto">
            <a:xfrm>
              <a:off x="3901" y="1029"/>
              <a:ext cx="135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424" name="Rectangle 64"/>
            <p:cNvSpPr>
              <a:spLocks noChangeArrowheads="1"/>
            </p:cNvSpPr>
            <p:nvPr/>
          </p:nvSpPr>
          <p:spPr bwMode="auto">
            <a:xfrm>
              <a:off x="3403" y="927"/>
              <a:ext cx="10" cy="25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5" name="Rectangle 65"/>
            <p:cNvSpPr>
              <a:spLocks noChangeArrowheads="1"/>
            </p:cNvSpPr>
            <p:nvPr/>
          </p:nvSpPr>
          <p:spPr bwMode="auto">
            <a:xfrm>
              <a:off x="4267" y="927"/>
              <a:ext cx="10" cy="25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6" name="Rectangle 66"/>
            <p:cNvSpPr>
              <a:spLocks noChangeArrowheads="1"/>
            </p:cNvSpPr>
            <p:nvPr/>
          </p:nvSpPr>
          <p:spPr bwMode="auto">
            <a:xfrm>
              <a:off x="3403" y="927"/>
              <a:ext cx="874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7" name="Rectangle 67"/>
            <p:cNvSpPr>
              <a:spLocks noChangeArrowheads="1"/>
            </p:cNvSpPr>
            <p:nvPr/>
          </p:nvSpPr>
          <p:spPr bwMode="auto">
            <a:xfrm>
              <a:off x="3403" y="1176"/>
              <a:ext cx="874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8" name="Rectangle 68"/>
            <p:cNvSpPr>
              <a:spLocks noChangeArrowheads="1"/>
            </p:cNvSpPr>
            <p:nvPr/>
          </p:nvSpPr>
          <p:spPr bwMode="auto">
            <a:xfrm>
              <a:off x="3403" y="1179"/>
              <a:ext cx="870" cy="2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9" name="Rectangle 69"/>
            <p:cNvSpPr>
              <a:spLocks noChangeArrowheads="1"/>
            </p:cNvSpPr>
            <p:nvPr/>
          </p:nvSpPr>
          <p:spPr bwMode="auto">
            <a:xfrm>
              <a:off x="3410" y="1186"/>
              <a:ext cx="854" cy="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0" name="Rectangle 70"/>
            <p:cNvSpPr>
              <a:spLocks noChangeArrowheads="1"/>
            </p:cNvSpPr>
            <p:nvPr/>
          </p:nvSpPr>
          <p:spPr bwMode="auto">
            <a:xfrm>
              <a:off x="3410" y="1186"/>
              <a:ext cx="854" cy="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1" name="Rectangle 71"/>
            <p:cNvSpPr>
              <a:spLocks noChangeArrowheads="1"/>
            </p:cNvSpPr>
            <p:nvPr/>
          </p:nvSpPr>
          <p:spPr bwMode="auto">
            <a:xfrm>
              <a:off x="3493" y="1177"/>
              <a:ext cx="70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ZERO BREAK </a:t>
              </a:r>
            </a:p>
          </p:txBody>
        </p:sp>
        <p:sp>
          <p:nvSpPr>
            <p:cNvPr id="15432" name="Rectangle 72"/>
            <p:cNvSpPr>
              <a:spLocks noChangeArrowheads="1"/>
            </p:cNvSpPr>
            <p:nvPr/>
          </p:nvSpPr>
          <p:spPr bwMode="auto">
            <a:xfrm>
              <a:off x="3638" y="1278"/>
              <a:ext cx="39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DOWN</a:t>
              </a:r>
            </a:p>
          </p:txBody>
        </p:sp>
        <p:sp>
          <p:nvSpPr>
            <p:cNvPr id="15433" name="Rectangle 73"/>
            <p:cNvSpPr>
              <a:spLocks noChangeArrowheads="1"/>
            </p:cNvSpPr>
            <p:nvPr/>
          </p:nvSpPr>
          <p:spPr bwMode="auto">
            <a:xfrm>
              <a:off x="3918" y="1278"/>
              <a:ext cx="135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100" b="1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5434" name="Rectangle 74"/>
            <p:cNvSpPr>
              <a:spLocks noChangeArrowheads="1"/>
            </p:cNvSpPr>
            <p:nvPr/>
          </p:nvSpPr>
          <p:spPr bwMode="auto">
            <a:xfrm>
              <a:off x="3403" y="1179"/>
              <a:ext cx="10" cy="25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5" name="Rectangle 75"/>
            <p:cNvSpPr>
              <a:spLocks noChangeArrowheads="1"/>
            </p:cNvSpPr>
            <p:nvPr/>
          </p:nvSpPr>
          <p:spPr bwMode="auto">
            <a:xfrm>
              <a:off x="4267" y="1179"/>
              <a:ext cx="10" cy="25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6" name="Rectangle 76"/>
            <p:cNvSpPr>
              <a:spLocks noChangeArrowheads="1"/>
            </p:cNvSpPr>
            <p:nvPr/>
          </p:nvSpPr>
          <p:spPr bwMode="auto">
            <a:xfrm>
              <a:off x="3403" y="1179"/>
              <a:ext cx="874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7" name="Rectangle 77"/>
            <p:cNvSpPr>
              <a:spLocks noChangeArrowheads="1"/>
            </p:cNvSpPr>
            <p:nvPr/>
          </p:nvSpPr>
          <p:spPr bwMode="auto">
            <a:xfrm>
              <a:off x="3403" y="1428"/>
              <a:ext cx="874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709613" y="609600"/>
            <a:ext cx="7724775" cy="1095375"/>
          </a:xfrm>
          <a:prstGeom prst="rect">
            <a:avLst/>
          </a:prstGeom>
          <a:noFill/>
          <a:ln w="47625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000"/>
              <a:t>Scheduled Maintenance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22350" y="2230438"/>
            <a:ext cx="3308350" cy="3921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/>
              <a:t>HIDDEN DEFECTS INVISIBLE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16000" y="3081338"/>
            <a:ext cx="3321050" cy="3921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/>
              <a:t>EXPOSING HIDDEN DEFECTS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90575" y="3846513"/>
            <a:ext cx="37719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/>
              <a:t>HIDDEN DEFECTS AREAS MAJOR</a:t>
            </a:r>
            <a:br>
              <a:rPr lang="en-US" altLang="en-US" sz="1800"/>
            </a:br>
            <a:r>
              <a:rPr lang="en-US" altLang="en-US" sz="1800"/>
              <a:t>CAUSES OF BREAKDOWN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28650" y="4929188"/>
            <a:ext cx="409575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/>
              <a:t>DEFECTS CAN BE PHYSICALLY (OR)</a:t>
            </a:r>
            <a:br>
              <a:rPr lang="en-US" altLang="en-US" sz="1800"/>
            </a:br>
            <a:r>
              <a:rPr lang="en-US" altLang="en-US" sz="1800"/>
              <a:t>PSYCHOLOGICALLY HIDDEN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536825" y="2654300"/>
            <a:ext cx="0" cy="417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551113" y="3490913"/>
            <a:ext cx="0" cy="331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565400" y="4514850"/>
            <a:ext cx="0" cy="40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648325" y="2228850"/>
            <a:ext cx="236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 b="1"/>
              <a:t>[B / D BY CHRONIC]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648325" y="3030538"/>
            <a:ext cx="1397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 b="1"/>
              <a:t>THRO OEE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5648325" y="3751263"/>
            <a:ext cx="22923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 b="1"/>
              <a:t>[JUST LIKE</a:t>
            </a:r>
            <a:br>
              <a:rPr lang="en-US" altLang="en-US" sz="1800" b="1"/>
            </a:br>
            <a:r>
              <a:rPr lang="en-US" altLang="en-US" sz="1800" b="1"/>
              <a:t>UNEXTINGUISHED</a:t>
            </a:r>
            <a:br>
              <a:rPr lang="en-US" altLang="en-US" sz="1800" b="1"/>
            </a:br>
            <a:r>
              <a:rPr lang="en-US" altLang="en-US" sz="1800" b="1"/>
              <a:t>CIGRATEE]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0" name="Object 2"/>
          <p:cNvGraphicFramePr>
            <a:graphicFrameLocks/>
          </p:cNvGraphicFramePr>
          <p:nvPr/>
        </p:nvGraphicFramePr>
        <p:xfrm>
          <a:off x="1063625" y="1778000"/>
          <a:ext cx="7207250" cy="354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Document" r:id="rId3" imgW="8161200" imgH="4023360" progId="Word.Document.8">
                  <p:embed/>
                </p:oleObj>
              </mc:Choice>
              <mc:Fallback>
                <p:oleObj name="Document" r:id="rId3" imgW="8161200" imgH="4023360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1778000"/>
                        <a:ext cx="7207250" cy="354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n-US" altLang="en-US" sz="3200"/>
              <a:t>Barriers to effective Maintenance 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219200" y="5195888"/>
            <a:ext cx="6858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latin typeface="Arial" charset="0"/>
              </a:rPr>
              <a:t>Problem exists and known, but say it cannot be rectified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971800"/>
            <a:ext cx="6010275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749425" y="3030538"/>
            <a:ext cx="1119188" cy="146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1749425" y="3030538"/>
            <a:ext cx="1114425" cy="141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749425" y="3030538"/>
            <a:ext cx="1114425" cy="141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785938" y="3068638"/>
            <a:ext cx="1285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Breakdown occurs here</a:t>
            </a:r>
            <a:endParaRPr lang="en-US" altLang="en-US" sz="1000" b="1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2717800" y="3068638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633538" y="4071938"/>
            <a:ext cx="1120775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633538" y="4071938"/>
            <a:ext cx="1114425" cy="139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1633538" y="4071938"/>
            <a:ext cx="1114425" cy="139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1670050" y="4108450"/>
            <a:ext cx="11001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</a:t>
            </a:r>
            <a:endParaRPr lang="en-US" altLang="en-US" sz="1000" b="1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2460625" y="4108450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814638" y="3354388"/>
            <a:ext cx="311150" cy="212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814638" y="3354388"/>
            <a:ext cx="304800" cy="206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2814638" y="3354388"/>
            <a:ext cx="304800" cy="206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887663" y="3395663"/>
            <a:ext cx="428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(</a:t>
            </a:r>
            <a:endParaRPr lang="en-US" altLang="en-US" sz="1000" b="1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2930525" y="3395663"/>
            <a:ext cx="635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a</a:t>
            </a:r>
            <a:endParaRPr lang="en-US" altLang="en-US" sz="1000" b="1"/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2997200" y="3395663"/>
            <a:ext cx="428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)</a:t>
            </a:r>
            <a:endParaRPr lang="en-US" altLang="en-US" sz="1000" b="1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3040063" y="3395663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3856038" y="3292475"/>
            <a:ext cx="115887" cy="158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856038" y="3292475"/>
            <a:ext cx="115887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3856038" y="3292475"/>
            <a:ext cx="115887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3892550" y="3335338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2254250" y="4540250"/>
            <a:ext cx="1120775" cy="3095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2254250" y="4540250"/>
            <a:ext cx="1114425" cy="3032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2254250" y="4540250"/>
            <a:ext cx="1114425" cy="3032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1828800" y="4572000"/>
            <a:ext cx="152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Phase 1 Stabilize MTBF</a:t>
            </a:r>
          </a:p>
        </p:txBody>
      </p:sp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2601913" y="4576763"/>
            <a:ext cx="428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:</a:t>
            </a:r>
            <a:endParaRPr lang="en-US" altLang="en-US" sz="1000" b="1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2625725" y="4576763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2936875" y="4692650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1693863" y="4948238"/>
            <a:ext cx="652462" cy="3095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1693863" y="4948238"/>
            <a:ext cx="646112" cy="3032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1693863" y="4948238"/>
            <a:ext cx="646112" cy="3032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Rectangle 42"/>
          <p:cNvSpPr>
            <a:spLocks noChangeArrowheads="1"/>
          </p:cNvSpPr>
          <p:nvPr/>
        </p:nvSpPr>
        <p:spPr bwMode="auto">
          <a:xfrm>
            <a:off x="1730375" y="4983163"/>
            <a:ext cx="9223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Breakdown only </a:t>
            </a:r>
            <a:endParaRPr lang="en-US" altLang="en-US" sz="1000" b="1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1730375" y="5087938"/>
            <a:ext cx="577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occur here</a:t>
            </a:r>
            <a:endParaRPr lang="en-US" altLang="en-US" sz="1000" b="1"/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2090738" y="5087938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29" name="Rectangle 45"/>
          <p:cNvSpPr>
            <a:spLocks noChangeArrowheads="1"/>
          </p:cNvSpPr>
          <p:nvPr/>
        </p:nvSpPr>
        <p:spPr bwMode="auto">
          <a:xfrm>
            <a:off x="1663700" y="5854700"/>
            <a:ext cx="901700" cy="133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1663700" y="5854700"/>
            <a:ext cx="895350" cy="127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Rectangle 47"/>
          <p:cNvSpPr>
            <a:spLocks noChangeArrowheads="1"/>
          </p:cNvSpPr>
          <p:nvPr/>
        </p:nvSpPr>
        <p:spPr bwMode="auto">
          <a:xfrm>
            <a:off x="1663700" y="5854700"/>
            <a:ext cx="895350" cy="127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Rectangle 48"/>
          <p:cNvSpPr>
            <a:spLocks noChangeArrowheads="1"/>
          </p:cNvSpPr>
          <p:nvPr/>
        </p:nvSpPr>
        <p:spPr bwMode="auto">
          <a:xfrm>
            <a:off x="819150" y="5829300"/>
            <a:ext cx="1371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 ( 1)</a:t>
            </a:r>
            <a:endParaRPr lang="en-US" altLang="en-US" sz="1000" b="1"/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2522538" y="5889625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1676400" y="6030913"/>
            <a:ext cx="900113" cy="139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8" name="Rectangle 54"/>
          <p:cNvSpPr>
            <a:spLocks noChangeArrowheads="1"/>
          </p:cNvSpPr>
          <p:nvPr/>
        </p:nvSpPr>
        <p:spPr bwMode="auto">
          <a:xfrm>
            <a:off x="1676400" y="6030913"/>
            <a:ext cx="895350" cy="133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1676400" y="6030913"/>
            <a:ext cx="895350" cy="133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0" name="Rectangle 56"/>
          <p:cNvSpPr>
            <a:spLocks noChangeArrowheads="1"/>
          </p:cNvSpPr>
          <p:nvPr/>
        </p:nvSpPr>
        <p:spPr bwMode="auto">
          <a:xfrm>
            <a:off x="1712913" y="6096000"/>
            <a:ext cx="13350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 (2) </a:t>
            </a:r>
            <a:endParaRPr lang="en-US" altLang="en-US" sz="1000" b="1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3319463" y="5014913"/>
            <a:ext cx="311150" cy="219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3319463" y="5014913"/>
            <a:ext cx="304800" cy="206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3319463" y="5014913"/>
            <a:ext cx="304800" cy="206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3392488" y="5056188"/>
            <a:ext cx="428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(</a:t>
            </a:r>
            <a:endParaRPr lang="en-US" altLang="en-US" sz="1000" b="1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435350" y="5056188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b</a:t>
            </a:r>
            <a:endParaRPr lang="en-US" altLang="en-US" sz="1000" b="1"/>
          </a:p>
        </p:txBody>
      </p:sp>
      <p:sp>
        <p:nvSpPr>
          <p:cNvPr id="16450" name="Rectangle 66"/>
          <p:cNvSpPr>
            <a:spLocks noChangeArrowheads="1"/>
          </p:cNvSpPr>
          <p:nvPr/>
        </p:nvSpPr>
        <p:spPr bwMode="auto">
          <a:xfrm>
            <a:off x="3502025" y="5056188"/>
            <a:ext cx="428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)</a:t>
            </a:r>
            <a:endParaRPr lang="en-US" altLang="en-US" sz="1000" b="1"/>
          </a:p>
        </p:txBody>
      </p:sp>
      <p:sp>
        <p:nvSpPr>
          <p:cNvPr id="16451" name="Rectangle 67"/>
          <p:cNvSpPr>
            <a:spLocks noChangeArrowheads="1"/>
          </p:cNvSpPr>
          <p:nvPr/>
        </p:nvSpPr>
        <p:spPr bwMode="auto">
          <a:xfrm>
            <a:off x="3551238" y="5056188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52" name="Rectangle 68"/>
          <p:cNvSpPr>
            <a:spLocks noChangeArrowheads="1"/>
          </p:cNvSpPr>
          <p:nvPr/>
        </p:nvSpPr>
        <p:spPr bwMode="auto">
          <a:xfrm>
            <a:off x="7173913" y="4667250"/>
            <a:ext cx="311150" cy="212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3" name="Rectangle 69"/>
          <p:cNvSpPr>
            <a:spLocks noChangeArrowheads="1"/>
          </p:cNvSpPr>
          <p:nvPr/>
        </p:nvSpPr>
        <p:spPr bwMode="auto">
          <a:xfrm>
            <a:off x="7173913" y="4667250"/>
            <a:ext cx="304800" cy="207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4" name="Rectangle 70"/>
          <p:cNvSpPr>
            <a:spLocks noChangeArrowheads="1"/>
          </p:cNvSpPr>
          <p:nvPr/>
        </p:nvSpPr>
        <p:spPr bwMode="auto">
          <a:xfrm>
            <a:off x="7173913" y="4667250"/>
            <a:ext cx="304800" cy="207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5" name="Rectangle 71"/>
          <p:cNvSpPr>
            <a:spLocks noChangeArrowheads="1"/>
          </p:cNvSpPr>
          <p:nvPr/>
        </p:nvSpPr>
        <p:spPr bwMode="auto">
          <a:xfrm>
            <a:off x="7246938" y="4710113"/>
            <a:ext cx="428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(</a:t>
            </a:r>
            <a:endParaRPr lang="en-US" altLang="en-US" sz="1000" b="1"/>
          </a:p>
        </p:txBody>
      </p:sp>
      <p:sp>
        <p:nvSpPr>
          <p:cNvPr id="16456" name="Rectangle 72"/>
          <p:cNvSpPr>
            <a:spLocks noChangeArrowheads="1"/>
          </p:cNvSpPr>
          <p:nvPr/>
        </p:nvSpPr>
        <p:spPr bwMode="auto">
          <a:xfrm>
            <a:off x="7289800" y="4710113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d</a:t>
            </a:r>
            <a:endParaRPr lang="en-US" altLang="en-US" sz="1000" b="1"/>
          </a:p>
        </p:txBody>
      </p:sp>
      <p:sp>
        <p:nvSpPr>
          <p:cNvPr id="16457" name="Rectangle 73"/>
          <p:cNvSpPr>
            <a:spLocks noChangeArrowheads="1"/>
          </p:cNvSpPr>
          <p:nvPr/>
        </p:nvSpPr>
        <p:spPr bwMode="auto">
          <a:xfrm>
            <a:off x="7356475" y="4710113"/>
            <a:ext cx="428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)</a:t>
            </a:r>
            <a:endParaRPr lang="en-US" altLang="en-US" sz="1000" b="1"/>
          </a:p>
        </p:txBody>
      </p:sp>
      <p:sp>
        <p:nvSpPr>
          <p:cNvPr id="16458" name="Rectangle 74"/>
          <p:cNvSpPr>
            <a:spLocks noChangeArrowheads="1"/>
          </p:cNvSpPr>
          <p:nvPr/>
        </p:nvSpPr>
        <p:spPr bwMode="auto">
          <a:xfrm>
            <a:off x="7405688" y="4710113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59" name="Rectangle 75"/>
          <p:cNvSpPr>
            <a:spLocks noChangeArrowheads="1"/>
          </p:cNvSpPr>
          <p:nvPr/>
        </p:nvSpPr>
        <p:spPr bwMode="auto">
          <a:xfrm>
            <a:off x="7113588" y="3116263"/>
            <a:ext cx="309562" cy="219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0" name="Rectangle 76"/>
          <p:cNvSpPr>
            <a:spLocks noChangeArrowheads="1"/>
          </p:cNvSpPr>
          <p:nvPr/>
        </p:nvSpPr>
        <p:spPr bwMode="auto">
          <a:xfrm>
            <a:off x="7113588" y="3116263"/>
            <a:ext cx="304800" cy="206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Rectangle 77"/>
          <p:cNvSpPr>
            <a:spLocks noChangeArrowheads="1"/>
          </p:cNvSpPr>
          <p:nvPr/>
        </p:nvSpPr>
        <p:spPr bwMode="auto">
          <a:xfrm>
            <a:off x="7113588" y="3116263"/>
            <a:ext cx="304800" cy="206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Rectangle 78"/>
          <p:cNvSpPr>
            <a:spLocks noChangeArrowheads="1"/>
          </p:cNvSpPr>
          <p:nvPr/>
        </p:nvSpPr>
        <p:spPr bwMode="auto">
          <a:xfrm>
            <a:off x="7192963" y="3159125"/>
            <a:ext cx="428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(</a:t>
            </a:r>
            <a:endParaRPr lang="en-US" altLang="en-US" sz="1000" b="1"/>
          </a:p>
        </p:txBody>
      </p:sp>
      <p:sp>
        <p:nvSpPr>
          <p:cNvPr id="16463" name="Rectangle 79"/>
          <p:cNvSpPr>
            <a:spLocks noChangeArrowheads="1"/>
          </p:cNvSpPr>
          <p:nvPr/>
        </p:nvSpPr>
        <p:spPr bwMode="auto">
          <a:xfrm>
            <a:off x="7234238" y="3159125"/>
            <a:ext cx="571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c</a:t>
            </a:r>
            <a:endParaRPr lang="en-US" altLang="en-US" sz="1000" b="1"/>
          </a:p>
        </p:txBody>
      </p:sp>
      <p:sp>
        <p:nvSpPr>
          <p:cNvPr id="16464" name="Rectangle 80"/>
          <p:cNvSpPr>
            <a:spLocks noChangeArrowheads="1"/>
          </p:cNvSpPr>
          <p:nvPr/>
        </p:nvSpPr>
        <p:spPr bwMode="auto">
          <a:xfrm>
            <a:off x="7296150" y="3159125"/>
            <a:ext cx="428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)</a:t>
            </a:r>
            <a:endParaRPr lang="en-US" altLang="en-US" sz="1000" b="1"/>
          </a:p>
        </p:txBody>
      </p:sp>
      <p:sp>
        <p:nvSpPr>
          <p:cNvPr id="16465" name="Rectangle 81"/>
          <p:cNvSpPr>
            <a:spLocks noChangeArrowheads="1"/>
          </p:cNvSpPr>
          <p:nvPr/>
        </p:nvSpPr>
        <p:spPr bwMode="auto">
          <a:xfrm>
            <a:off x="7339013" y="3159125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66" name="Rectangle 82"/>
          <p:cNvSpPr>
            <a:spLocks noChangeArrowheads="1"/>
          </p:cNvSpPr>
          <p:nvPr/>
        </p:nvSpPr>
        <p:spPr bwMode="auto">
          <a:xfrm>
            <a:off x="5791200" y="2903538"/>
            <a:ext cx="1243013" cy="3095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Rectangle 83"/>
          <p:cNvSpPr>
            <a:spLocks noChangeArrowheads="1"/>
          </p:cNvSpPr>
          <p:nvPr/>
        </p:nvSpPr>
        <p:spPr bwMode="auto">
          <a:xfrm>
            <a:off x="5791200" y="2903538"/>
            <a:ext cx="1243013" cy="3095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Rectangle 85"/>
          <p:cNvSpPr>
            <a:spLocks noChangeArrowheads="1"/>
          </p:cNvSpPr>
          <p:nvPr/>
        </p:nvSpPr>
        <p:spPr bwMode="auto">
          <a:xfrm>
            <a:off x="4953000" y="2895600"/>
            <a:ext cx="2286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Phase 2: Lengthen equipment life span</a:t>
            </a:r>
          </a:p>
        </p:txBody>
      </p:sp>
      <p:sp>
        <p:nvSpPr>
          <p:cNvPr id="16471" name="Rectangle 87"/>
          <p:cNvSpPr>
            <a:spLocks noChangeArrowheads="1"/>
          </p:cNvSpPr>
          <p:nvPr/>
        </p:nvSpPr>
        <p:spPr bwMode="auto">
          <a:xfrm>
            <a:off x="6162675" y="2940050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73" name="Rectangle 89"/>
          <p:cNvSpPr>
            <a:spLocks noChangeArrowheads="1"/>
          </p:cNvSpPr>
          <p:nvPr/>
        </p:nvSpPr>
        <p:spPr bwMode="auto">
          <a:xfrm>
            <a:off x="6991350" y="3055938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78" name="Rectangle 94"/>
          <p:cNvSpPr>
            <a:spLocks noChangeArrowheads="1"/>
          </p:cNvSpPr>
          <p:nvPr/>
        </p:nvSpPr>
        <p:spPr bwMode="auto">
          <a:xfrm>
            <a:off x="5627688" y="5573713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86" name="Rectangle 102"/>
          <p:cNvSpPr>
            <a:spLocks noChangeArrowheads="1"/>
          </p:cNvSpPr>
          <p:nvPr/>
        </p:nvSpPr>
        <p:spPr bwMode="auto">
          <a:xfrm>
            <a:off x="5676900" y="5732463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92" name="Rectangle 108"/>
          <p:cNvSpPr>
            <a:spLocks noChangeArrowheads="1"/>
          </p:cNvSpPr>
          <p:nvPr/>
        </p:nvSpPr>
        <p:spPr bwMode="auto">
          <a:xfrm>
            <a:off x="4745038" y="6048375"/>
            <a:ext cx="2027237" cy="146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3" name="Rectangle 109"/>
          <p:cNvSpPr>
            <a:spLocks noChangeArrowheads="1"/>
          </p:cNvSpPr>
          <p:nvPr/>
        </p:nvSpPr>
        <p:spPr bwMode="auto">
          <a:xfrm>
            <a:off x="4745038" y="6048375"/>
            <a:ext cx="2020887" cy="139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Rectangle 110"/>
          <p:cNvSpPr>
            <a:spLocks noChangeArrowheads="1"/>
          </p:cNvSpPr>
          <p:nvPr/>
        </p:nvSpPr>
        <p:spPr bwMode="auto">
          <a:xfrm>
            <a:off x="4745038" y="6048375"/>
            <a:ext cx="2020887" cy="139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6" name="Rectangle 112"/>
          <p:cNvSpPr>
            <a:spLocks noChangeArrowheads="1"/>
          </p:cNvSpPr>
          <p:nvPr/>
        </p:nvSpPr>
        <p:spPr bwMode="auto">
          <a:xfrm>
            <a:off x="4951413" y="6086475"/>
            <a:ext cx="428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-</a:t>
            </a:r>
            <a:endParaRPr lang="en-US" altLang="en-US" sz="1000" b="1"/>
          </a:p>
        </p:txBody>
      </p:sp>
      <p:sp>
        <p:nvSpPr>
          <p:cNvPr id="16497" name="Rectangle 113"/>
          <p:cNvSpPr>
            <a:spLocks noChangeArrowheads="1"/>
          </p:cNvSpPr>
          <p:nvPr/>
        </p:nvSpPr>
        <p:spPr bwMode="auto">
          <a:xfrm>
            <a:off x="4495800" y="6172200"/>
            <a:ext cx="28971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Non-periodic replacement based on predicted life</a:t>
            </a:r>
            <a:endParaRPr lang="en-US" altLang="en-US" sz="1000" b="1"/>
          </a:p>
        </p:txBody>
      </p:sp>
      <p:sp>
        <p:nvSpPr>
          <p:cNvPr id="16498" name="Rectangle 114"/>
          <p:cNvSpPr>
            <a:spLocks noChangeArrowheads="1"/>
          </p:cNvSpPr>
          <p:nvPr/>
        </p:nvSpPr>
        <p:spPr bwMode="auto">
          <a:xfrm>
            <a:off x="6711950" y="6086475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499" name="Rectangle 115"/>
          <p:cNvSpPr>
            <a:spLocks noChangeArrowheads="1"/>
          </p:cNvSpPr>
          <p:nvPr/>
        </p:nvSpPr>
        <p:spPr bwMode="auto">
          <a:xfrm>
            <a:off x="6869113" y="6022975"/>
            <a:ext cx="12763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Predictive maintenance</a:t>
            </a:r>
            <a:endParaRPr lang="en-US" altLang="en-US" sz="1000" b="1"/>
          </a:p>
        </p:txBody>
      </p:sp>
      <p:sp>
        <p:nvSpPr>
          <p:cNvPr id="16501" name="Rectangle 117"/>
          <p:cNvSpPr>
            <a:spLocks noChangeArrowheads="1"/>
          </p:cNvSpPr>
          <p:nvPr/>
        </p:nvSpPr>
        <p:spPr bwMode="auto">
          <a:xfrm>
            <a:off x="7302500" y="6164263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502" name="Rectangle 118"/>
          <p:cNvSpPr>
            <a:spLocks noChangeArrowheads="1"/>
          </p:cNvSpPr>
          <p:nvPr/>
        </p:nvSpPr>
        <p:spPr bwMode="auto">
          <a:xfrm>
            <a:off x="7435850" y="5567363"/>
            <a:ext cx="412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Phase 4</a:t>
            </a:r>
            <a:endParaRPr lang="en-US" altLang="en-US" sz="1000" b="1"/>
          </a:p>
        </p:txBody>
      </p:sp>
      <p:sp>
        <p:nvSpPr>
          <p:cNvPr id="16505" name="Rectangle 121"/>
          <p:cNvSpPr>
            <a:spLocks noChangeArrowheads="1"/>
          </p:cNvSpPr>
          <p:nvPr/>
        </p:nvSpPr>
        <p:spPr bwMode="auto">
          <a:xfrm>
            <a:off x="7415213" y="5670550"/>
            <a:ext cx="109061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Predict breakdowns</a:t>
            </a:r>
            <a:endParaRPr lang="en-US" altLang="en-US" sz="1000" b="1"/>
          </a:p>
        </p:txBody>
      </p:sp>
      <p:sp>
        <p:nvSpPr>
          <p:cNvPr id="16507" name="Rectangle 123"/>
          <p:cNvSpPr>
            <a:spLocks noChangeArrowheads="1"/>
          </p:cNvSpPr>
          <p:nvPr/>
        </p:nvSpPr>
        <p:spPr bwMode="auto">
          <a:xfrm>
            <a:off x="7502525" y="5775325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508" name="Rectangle 124"/>
          <p:cNvSpPr>
            <a:spLocks noChangeArrowheads="1"/>
          </p:cNvSpPr>
          <p:nvPr/>
        </p:nvSpPr>
        <p:spPr bwMode="auto">
          <a:xfrm>
            <a:off x="3752850" y="3992563"/>
            <a:ext cx="1281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 (1)</a:t>
            </a:r>
            <a:endParaRPr lang="en-US" altLang="en-US" sz="1000" b="1"/>
          </a:p>
        </p:txBody>
      </p:sp>
      <p:sp>
        <p:nvSpPr>
          <p:cNvPr id="16512" name="Rectangle 128"/>
          <p:cNvSpPr>
            <a:spLocks noChangeArrowheads="1"/>
          </p:cNvSpPr>
          <p:nvPr/>
        </p:nvSpPr>
        <p:spPr bwMode="auto">
          <a:xfrm>
            <a:off x="5584825" y="4059238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513" name="Rectangle 129"/>
          <p:cNvSpPr>
            <a:spLocks noChangeArrowheads="1"/>
          </p:cNvSpPr>
          <p:nvPr/>
        </p:nvSpPr>
        <p:spPr bwMode="auto">
          <a:xfrm>
            <a:off x="6310313" y="4364038"/>
            <a:ext cx="13223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Predictive Maintenance </a:t>
            </a:r>
            <a:endParaRPr lang="en-US" altLang="en-US" sz="1000" b="1"/>
          </a:p>
        </p:txBody>
      </p:sp>
      <p:sp>
        <p:nvSpPr>
          <p:cNvPr id="16515" name="Rectangle 131"/>
          <p:cNvSpPr>
            <a:spLocks noChangeArrowheads="1"/>
          </p:cNvSpPr>
          <p:nvPr/>
        </p:nvSpPr>
        <p:spPr bwMode="auto">
          <a:xfrm>
            <a:off x="6742113" y="4467225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516" name="Rectangle 132"/>
          <p:cNvSpPr>
            <a:spLocks noChangeArrowheads="1"/>
          </p:cNvSpPr>
          <p:nvPr/>
        </p:nvSpPr>
        <p:spPr bwMode="auto">
          <a:xfrm>
            <a:off x="4010025" y="4181475"/>
            <a:ext cx="1281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 (2)</a:t>
            </a:r>
            <a:endParaRPr lang="en-US" altLang="en-US" sz="1000" b="1"/>
          </a:p>
        </p:txBody>
      </p:sp>
      <p:sp>
        <p:nvSpPr>
          <p:cNvPr id="16522" name="Rectangle 138"/>
          <p:cNvSpPr>
            <a:spLocks noChangeArrowheads="1"/>
          </p:cNvSpPr>
          <p:nvPr/>
        </p:nvSpPr>
        <p:spPr bwMode="auto">
          <a:xfrm>
            <a:off x="4724400" y="4400550"/>
            <a:ext cx="13128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 (3) </a:t>
            </a:r>
            <a:endParaRPr lang="en-US" altLang="en-US" sz="1000" b="1"/>
          </a:p>
        </p:txBody>
      </p:sp>
      <p:sp>
        <p:nvSpPr>
          <p:cNvPr id="16526" name="Rectangle 142"/>
          <p:cNvSpPr>
            <a:spLocks noChangeArrowheads="1"/>
          </p:cNvSpPr>
          <p:nvPr/>
        </p:nvSpPr>
        <p:spPr bwMode="auto">
          <a:xfrm>
            <a:off x="5865813" y="4400550"/>
            <a:ext cx="317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 </a:t>
            </a:r>
            <a:endParaRPr lang="en-US" altLang="en-US" sz="1000" b="1"/>
          </a:p>
        </p:txBody>
      </p:sp>
      <p:sp>
        <p:nvSpPr>
          <p:cNvPr id="16530" name="Rectangle 146"/>
          <p:cNvSpPr>
            <a:spLocks noChangeArrowheads="1"/>
          </p:cNvSpPr>
          <p:nvPr/>
        </p:nvSpPr>
        <p:spPr bwMode="auto">
          <a:xfrm>
            <a:off x="6781800" y="4038600"/>
            <a:ext cx="1676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Phase 3 : Restore Periodically </a:t>
            </a:r>
            <a:endParaRPr lang="en-US" altLang="en-US" sz="1000" b="1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38200" y="1592263"/>
            <a:ext cx="19685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altLang="en-US" sz="1600">
                <a:latin typeface="Arial" charset="0"/>
              </a:rPr>
              <a:t>FROM ACCELERATED DETERIORATION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571875" y="1724025"/>
            <a:ext cx="1965325" cy="6064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40000"/>
              </a:spcBef>
              <a:spcAft>
                <a:spcPct val="40000"/>
              </a:spcAft>
            </a:pPr>
            <a:r>
              <a:rPr lang="en-US" altLang="en-US" sz="1600">
                <a:latin typeface="Arial" charset="0"/>
              </a:rPr>
              <a:t>NATURAL DETERIORATION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819400" y="1981200"/>
            <a:ext cx="742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757863" y="1531938"/>
            <a:ext cx="2813050" cy="95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indent="1143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6000"/>
              </a:spcBef>
              <a:spcAft>
                <a:spcPct val="8000"/>
              </a:spcAft>
              <a:buFontTx/>
              <a:buChar char="•"/>
            </a:pPr>
            <a:r>
              <a:rPr lang="en-US" altLang="en-US" sz="1200" b="1">
                <a:latin typeface="Arial" charset="0"/>
              </a:rPr>
              <a:t>ESTIMATE POTENTIAL LIFE SPAN</a:t>
            </a:r>
          </a:p>
          <a:p>
            <a:pPr>
              <a:spcBef>
                <a:spcPct val="16000"/>
              </a:spcBef>
              <a:spcAft>
                <a:spcPct val="8000"/>
              </a:spcAft>
              <a:buFontTx/>
              <a:buChar char="•"/>
            </a:pPr>
            <a:r>
              <a:rPr lang="en-US" altLang="en-US" sz="1200" b="1">
                <a:latin typeface="Arial" charset="0"/>
              </a:rPr>
              <a:t>LENGTHEN EQUIPMENT LIFE</a:t>
            </a:r>
          </a:p>
          <a:p>
            <a:pPr>
              <a:spcBef>
                <a:spcPct val="16000"/>
              </a:spcBef>
              <a:spcAft>
                <a:spcPct val="8000"/>
              </a:spcAft>
              <a:buFontTx/>
              <a:buChar char="•"/>
            </a:pPr>
            <a:r>
              <a:rPr lang="en-US" altLang="en-US" sz="1200" b="1">
                <a:latin typeface="Arial" charset="0"/>
              </a:rPr>
              <a:t>FIND TRUE DESIGN WEAKNESS</a:t>
            </a:r>
          </a:p>
          <a:p>
            <a:pPr>
              <a:spcBef>
                <a:spcPct val="16000"/>
              </a:spcBef>
              <a:spcAft>
                <a:spcPct val="8000"/>
              </a:spcAft>
              <a:buFontTx/>
              <a:buChar char="•"/>
            </a:pPr>
            <a:r>
              <a:rPr lang="en-US" altLang="en-US" sz="1200" b="1">
                <a:latin typeface="Arial" charset="0"/>
              </a:rPr>
              <a:t>P/M IS MORE EFFECTIVE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533650" y="304800"/>
            <a:ext cx="4471988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b="1"/>
              <a:t>MAINTENANCE</a:t>
            </a:r>
          </a:p>
          <a:p>
            <a:r>
              <a:rPr lang="en-US" altLang="en-US" sz="3200" b="1"/>
              <a:t>Four Phase development</a:t>
            </a:r>
          </a:p>
        </p:txBody>
      </p:sp>
      <p:sp>
        <p:nvSpPr>
          <p:cNvPr id="16532" name="Rectangle 148"/>
          <p:cNvSpPr>
            <a:spLocks noChangeArrowheads="1"/>
          </p:cNvSpPr>
          <p:nvPr/>
        </p:nvSpPr>
        <p:spPr bwMode="auto">
          <a:xfrm>
            <a:off x="3810000" y="5572125"/>
            <a:ext cx="1281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 (1)</a:t>
            </a:r>
            <a:endParaRPr lang="en-US" altLang="en-US" sz="1000" b="1"/>
          </a:p>
        </p:txBody>
      </p:sp>
      <p:sp>
        <p:nvSpPr>
          <p:cNvPr id="16533" name="Line 149"/>
          <p:cNvSpPr>
            <a:spLocks noChangeShapeType="1"/>
          </p:cNvSpPr>
          <p:nvPr/>
        </p:nvSpPr>
        <p:spPr bwMode="auto">
          <a:xfrm>
            <a:off x="4876800" y="57721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4" name="Rectangle 150"/>
          <p:cNvSpPr>
            <a:spLocks noChangeArrowheads="1"/>
          </p:cNvSpPr>
          <p:nvPr/>
        </p:nvSpPr>
        <p:spPr bwMode="auto">
          <a:xfrm>
            <a:off x="4248150" y="5762625"/>
            <a:ext cx="1281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 (2)</a:t>
            </a:r>
            <a:endParaRPr lang="en-US" altLang="en-US" sz="1000" b="1"/>
          </a:p>
        </p:txBody>
      </p:sp>
      <p:sp>
        <p:nvSpPr>
          <p:cNvPr id="16535" name="Rectangle 151"/>
          <p:cNvSpPr>
            <a:spLocks noChangeArrowheads="1"/>
          </p:cNvSpPr>
          <p:nvPr/>
        </p:nvSpPr>
        <p:spPr bwMode="auto">
          <a:xfrm>
            <a:off x="5400675" y="6019800"/>
            <a:ext cx="1281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>
                <a:solidFill>
                  <a:srgbClr val="000000"/>
                </a:solidFill>
              </a:rPr>
              <a:t>Replacement Period (3)</a:t>
            </a:r>
            <a:endParaRPr lang="en-US" altLang="en-US" sz="10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8610600" cy="492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spcBef>
                <a:spcPct val="50000"/>
              </a:spcBef>
            </a:pPr>
            <a:r>
              <a:rPr lang="en-US" altLang="en-US" sz="2800"/>
              <a:t>Requirements of TS 16949</a:t>
            </a:r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US" altLang="en-US" sz="3200"/>
              <a:t>- </a:t>
            </a:r>
            <a:r>
              <a:rPr lang="en-US" altLang="en-US" sz="2800"/>
              <a:t>Effectiveness &amp; Efficiency</a:t>
            </a:r>
          </a:p>
          <a:p>
            <a:pPr algn="ctr">
              <a:lnSpc>
                <a:spcPct val="0"/>
              </a:lnSpc>
              <a:spcBef>
                <a:spcPct val="50000"/>
              </a:spcBef>
            </a:pPr>
            <a:endParaRPr lang="en-US" altLang="en-US" sz="2800"/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800"/>
              <a:t> Total preventive maintenance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endParaRPr lang="en-US" altLang="en-US" sz="2800"/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800"/>
              <a:t> Through Predictive maintenance methods.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endParaRPr lang="en-US" altLang="en-US" sz="3200"/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8610600" cy="537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/>
              <a:t>Measures of maintenance process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FontTx/>
              <a:buAutoNum type="alphaLcPeriod"/>
            </a:pPr>
            <a:r>
              <a:rPr lang="en-US" altLang="en-US" sz="3200"/>
              <a:t>Reliability  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2800"/>
              <a:t>- </a:t>
            </a:r>
            <a:r>
              <a:rPr lang="en-US" altLang="en-US" sz="2800" i="1">
                <a:latin typeface="Tahoma" pitchFamily="34" charset="0"/>
              </a:rPr>
              <a:t>MTBF : increase Mean Time Between Failures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3200"/>
              <a:t>b. Maintainability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sz="2800"/>
              <a:t>- </a:t>
            </a:r>
            <a:r>
              <a:rPr lang="en-US" altLang="en-US" sz="2800" i="1">
                <a:latin typeface="Tahoma" pitchFamily="34" charset="0"/>
              </a:rPr>
              <a:t>MTTR : decrease Mean Time To Repair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3200"/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610600" cy="599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/>
              <a:t>Measures of maintenance process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3200"/>
              <a:t>Reliability - </a:t>
            </a:r>
            <a:r>
              <a:rPr lang="en-US" altLang="en-US" sz="2800" i="1">
                <a:latin typeface="Tahoma" pitchFamily="34" charset="0"/>
              </a:rPr>
              <a:t>MTBF : Mean Time Between Failures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MTBF = Total operating time / Total failure counts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Analysis of repetitive breakdowns – 5 why’s, FMEA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Reduction of overall Failure trend through elimination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of failures.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Outputs – Maintenance Prevention (MP) Kaizens </a:t>
            </a:r>
            <a:endParaRPr lang="en-US" altLang="en-U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610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/>
              <a:t>Measures of maintenance process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/>
              <a:t>Maintainability - </a:t>
            </a:r>
            <a:r>
              <a:rPr lang="en-US" altLang="en-US" sz="2800" i="1">
                <a:latin typeface="Tahoma" pitchFamily="34" charset="0"/>
              </a:rPr>
              <a:t>MTTR : Mean Time To Repair 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MTTR = Total stoppage time / Total failure counts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Time to repair 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>
                <a:latin typeface="Arial" charset="0"/>
              </a:rPr>
              <a:t>Response time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>
                <a:latin typeface="Arial" charset="0"/>
              </a:rPr>
              <a:t>Diagnosing time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>
                <a:latin typeface="Arial" charset="0"/>
              </a:rPr>
              <a:t>Repair time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>
                <a:latin typeface="Arial" charset="0"/>
              </a:rPr>
              <a:t>Trials &amp; Adjustment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311150"/>
            <a:ext cx="8610600" cy="608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Role of maintenance – major changes.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Goals of maintenance : 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Maintenance activities :	</a:t>
            </a:r>
            <a:r>
              <a:rPr lang="en-US" altLang="en-US" sz="2800"/>
              <a:t>to fix failures</a:t>
            </a:r>
          </a:p>
          <a:p>
            <a:pPr>
              <a:spcBef>
                <a:spcPct val="50000"/>
              </a:spcBef>
            </a:pPr>
            <a:r>
              <a:rPr lang="en-US" altLang="en-US" sz="2800"/>
              <a:t>				          to prevent failures</a:t>
            </a:r>
            <a:r>
              <a:rPr lang="en-US" altLang="en-US" sz="2600"/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Improvement activities :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/>
              <a:t>	</a:t>
            </a:r>
            <a:r>
              <a:rPr lang="en-US" altLang="en-US" sz="2800"/>
              <a:t>to extend life span of machine parts</a:t>
            </a:r>
          </a:p>
          <a:p>
            <a:pPr>
              <a:spcBef>
                <a:spcPct val="50000"/>
              </a:spcBef>
            </a:pPr>
            <a:r>
              <a:rPr lang="en-US" altLang="en-US" sz="2800"/>
              <a:t>	to shorten maintenance time</a:t>
            </a:r>
          </a:p>
          <a:p>
            <a:pPr>
              <a:spcBef>
                <a:spcPct val="50000"/>
              </a:spcBef>
            </a:pPr>
            <a:r>
              <a:rPr lang="en-US" altLang="en-US" sz="2800"/>
              <a:t>	to avoid maintenance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610600" cy="571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/>
              <a:t>Measures of maintenance process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/>
              <a:t>Maintainability - </a:t>
            </a:r>
            <a:r>
              <a:rPr lang="en-US" altLang="en-US" sz="2800" i="1">
                <a:latin typeface="Tahoma" pitchFamily="34" charset="0"/>
              </a:rPr>
              <a:t>MTTR : Mean Time To Repair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Activity analysis – Value , Non value adding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Outputs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latin typeface="Arial" charset="0"/>
              </a:rPr>
              <a:t>Maintainability Improvement ( MI) Kaizens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latin typeface="Arial" charset="0"/>
              </a:rPr>
              <a:t>Improved diagnosis methods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latin typeface="Arial" charset="0"/>
              </a:rPr>
              <a:t>New or modified tools for repair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latin typeface="Arial" charset="0"/>
              </a:rPr>
              <a:t>Modular concepts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610600" cy="57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/>
              <a:t>Towards Predictive 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Sustaining MTBF &amp; MTTR improvements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Include solutions into Preventive Maintenance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Standards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Preventive maintenance types 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ahoma" pitchFamily="34" charset="0"/>
              </a:rPr>
              <a:t>a.Scheduled maintenance</a:t>
            </a:r>
            <a:r>
              <a:rPr lang="en-US" altLang="en-US" sz="2800" i="1">
                <a:latin typeface="Arial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latin typeface="Arial" charset="0"/>
              </a:rPr>
              <a:t>TBM :Time based maintenance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ahoma" pitchFamily="34" charset="0"/>
              </a:rPr>
              <a:t>b. Maintenance by monitoring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ahoma" pitchFamily="34" charset="0"/>
              </a:rPr>
              <a:t>CBM : Condition based monitoring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10600" cy="636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TBM –Time Based Preventive Maintenance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Also called Scheduled maintenance.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Process of periodic overhauls or service of the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equipment.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Activities include anything from Lubrication to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replacement of parts as per set time periods.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Time periods could be Number of shifts, Number of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hours run or number of units produced.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TBM done for parts whose Life can be fixed.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Inputs include - manufacturers recommendation or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past experience.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304800" y="390525"/>
            <a:ext cx="8610600" cy="608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CBM –Condition Based Preventive Maintenance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Also called Monitored maintenance.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Monitors the condition of the part or equipment.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Applicable for parts for which Life cannot be fixed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Wearing out is monitored and replacement is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estimated as per condition existing.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System helps in making logical decisions about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replacement and cuts down production loss hours.</a:t>
            </a: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Parts need to be changed, if not leads to certain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failure.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61060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/>
              <a:t>Preventive &amp; Predictive Maintenance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800"/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971800" y="1828800"/>
            <a:ext cx="3657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 b="1">
                <a:latin typeface="Arial" charset="0"/>
              </a:rPr>
              <a:t>Maintenance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48006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600200" y="30480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9600" y="3733800"/>
            <a:ext cx="1981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Arial" charset="0"/>
              </a:rPr>
              <a:t>Renewal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000500" y="3733800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Arial" charset="0"/>
              </a:rPr>
              <a:t>Routine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6629400" y="3733800"/>
            <a:ext cx="1752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Arial" charset="0"/>
              </a:rPr>
              <a:t>Repair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1600200" y="3048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4800600" y="3048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829550" y="3048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990600" y="4991100"/>
            <a:ext cx="1752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ahoma" pitchFamily="34" charset="0"/>
              </a:rPr>
              <a:t>Inspection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3714750" y="4972050"/>
            <a:ext cx="2057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ahoma" pitchFamily="34" charset="0"/>
              </a:rPr>
              <a:t>Adjustment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6229350" y="4953000"/>
            <a:ext cx="1905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Tahoma" pitchFamily="34" charset="0"/>
              </a:rPr>
              <a:t>Lubrication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1676400" y="46482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48006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16764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8006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75438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610600" cy="596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/>
              <a:t>Predictive maintenance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2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Predictive maintenance involves Inspection as a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means to predict failures.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Inspection consists of Visual inspections or use of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Condition monitoring techniques.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Uses 5 senses to pick up signals indicating failures.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Employs modern methods and signal processing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techniques to accurately diagnose equipment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condition.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04800" y="584200"/>
            <a:ext cx="8610600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Goals of Predictive 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800">
                <a:latin typeface="Arial" charset="0"/>
              </a:rPr>
              <a:t>to reduce breakdowns and accidents caused by 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    equipments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-   to increase operating times &amp; production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Char char="-"/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Char char="-"/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800">
                <a:latin typeface="Arial" charset="0"/>
              </a:rPr>
              <a:t>to reduce maintenance time &amp; costs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Char char="-"/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Char char="-"/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800">
                <a:latin typeface="Arial" charset="0"/>
              </a:rPr>
              <a:t>to increase the quality of products &amp; services.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610600" cy="635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Predictive maintenance process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sz="2800">
                <a:latin typeface="Arial" charset="0"/>
              </a:rPr>
              <a:t>Select area ( or part)  of the equipment to be 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    monitored.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2. Decide suitable Diagnostic system.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3. Develop equipment diagnostic skills among 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    maintenance personnel.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4. Change TBM parts into CBM parts.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5. Consolidate CBM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6. Implement the monitoring system &amp; record.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400" y="433388"/>
            <a:ext cx="8763000" cy="604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Predictive maintenance process</a:t>
            </a:r>
          </a:p>
          <a:p>
            <a:pPr algn="ctr" eaLnBrk="1" hangingPunct="1">
              <a:lnSpc>
                <a:spcPct val="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i="1">
                <a:latin typeface="Arial" charset="0"/>
              </a:rPr>
              <a:t>Selecting the part  of the equipment for predictive maintenance 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i="1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PM should be used only on components whose 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failure will lead to long periods of downtime.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Critical components selection basis :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a. Quick availability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b. Procurement lead time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c. Item type – Drawing based to be developed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			    Standard item but not easily available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			    Standard item &amp; easily available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610600" cy="640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Predictive maintenance process</a:t>
            </a:r>
          </a:p>
          <a:p>
            <a:pPr algn="ctr" eaLnBrk="1" hangingPunct="1">
              <a:lnSpc>
                <a:spcPct val="1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Equipment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Non – destructive</a:t>
            </a:r>
          </a:p>
          <a:p>
            <a:pPr eaLnBrk="1" hangingPunct="1">
              <a:lnSpc>
                <a:spcPct val="10000"/>
              </a:lnSpc>
              <a:spcBef>
                <a:spcPct val="50000"/>
              </a:spcBef>
            </a:pPr>
            <a:endParaRPr lang="en-US" altLang="en-US" sz="2800" b="1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AutoNum type="alphaLcPeriod"/>
            </a:pPr>
            <a:r>
              <a:rPr lang="en-US" altLang="en-US" sz="2800">
                <a:latin typeface="Arial" charset="0"/>
              </a:rPr>
              <a:t>Liquid penetrant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AutoNum type="alphaLcPeriod"/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AutoNum type="alphaLcPeriod"/>
            </a:pPr>
            <a:r>
              <a:rPr lang="en-US" altLang="en-US" sz="2800">
                <a:latin typeface="Arial" charset="0"/>
              </a:rPr>
              <a:t>Magnetic particle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AutoNum type="alphaLcPeriod"/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AutoNum type="alphaLcPeriod"/>
            </a:pPr>
            <a:r>
              <a:rPr lang="en-US" altLang="en-US" sz="2800">
                <a:latin typeface="Arial" charset="0"/>
              </a:rPr>
              <a:t>Ultrasound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AutoNum type="alphaLcPeriod"/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AutoNum type="alphaLcPeriod"/>
            </a:pPr>
            <a:r>
              <a:rPr lang="en-US" altLang="en-US" sz="2800">
                <a:latin typeface="Arial" charset="0"/>
              </a:rPr>
              <a:t>Vibration analysis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Tx/>
              <a:buAutoNum type="alphaLcPeriod"/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AutoNum type="alphaLcPeriod"/>
            </a:pPr>
            <a:r>
              <a:rPr lang="en-US" altLang="en-US" sz="2800">
                <a:latin typeface="Arial" charset="0"/>
              </a:rPr>
              <a:t>Oil analysis</a:t>
            </a:r>
          </a:p>
          <a:p>
            <a:pPr algn="ctr" eaLnBrk="1" hangingPunct="1">
              <a:lnSpc>
                <a:spcPct val="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8610600" cy="499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spcBef>
                <a:spcPct val="50000"/>
              </a:spcBef>
            </a:pPr>
            <a:r>
              <a:rPr lang="en-US" altLang="en-US" sz="3200"/>
              <a:t>Maintenance activities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endParaRPr lang="en-US" altLang="en-US" sz="3200"/>
          </a:p>
          <a:p>
            <a:pPr>
              <a:spcBef>
                <a:spcPct val="50000"/>
              </a:spcBef>
            </a:pPr>
            <a:r>
              <a:rPr lang="en-US" altLang="en-US" sz="3200"/>
              <a:t>a. Activities to prevent deterioration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3200"/>
          </a:p>
          <a:p>
            <a:pPr>
              <a:spcBef>
                <a:spcPct val="50000"/>
              </a:spcBef>
            </a:pPr>
            <a:r>
              <a:rPr lang="en-US" altLang="en-US" sz="3200"/>
              <a:t>b. Activities to measure deterioration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3200"/>
          </a:p>
          <a:p>
            <a:pPr>
              <a:spcBef>
                <a:spcPct val="50000"/>
              </a:spcBef>
            </a:pPr>
            <a:r>
              <a:rPr lang="en-US" altLang="en-US" sz="3200"/>
              <a:t>c. Activities to restore deterioration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631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Equipment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Non – destructive - </a:t>
            </a:r>
            <a:r>
              <a:rPr lang="en-US" altLang="en-US" sz="2800">
                <a:latin typeface="Arial" charset="0"/>
              </a:rPr>
              <a:t>Liquid penetrant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Used for detecting surface cracks and subsurface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cracks that have a opening to the surface.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Surface is cleaned and applied with a suitable dye.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Dye is allowed to penetrate for some time.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Developer is added over the dye.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2800">
              <a:latin typeface="Arial" charset="0"/>
            </a:endParaRP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Cracks are inspected.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608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Equipment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Non – destructive –</a:t>
            </a:r>
            <a:r>
              <a:rPr lang="en-US" altLang="en-US" sz="2800">
                <a:latin typeface="Arial" charset="0"/>
              </a:rPr>
              <a:t> Magnetic particle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Uses principle of magnetic fields to indicate defects.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Can be used only on materials that can be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magnetized.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Surface to be tested is cleaned.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Develop magnetic field on the part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Apply magnetic particles to the part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Examine for defects.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 i="1">
                <a:latin typeface="Arial" charset="0"/>
              </a:rPr>
              <a:t>Particle flow gets disturbed in areas of defects.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610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Equipment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Non – destructive –</a:t>
            </a:r>
            <a:r>
              <a:rPr lang="en-US" altLang="en-US" sz="2800">
                <a:latin typeface="Arial" charset="0"/>
              </a:rPr>
              <a:t> Ultrasound testing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Uses high frequency sound waves transmitted into or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 through the part.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600">
              <a:latin typeface="Arial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Results indicate – thickness of the part and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subsurface flaws.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600">
              <a:latin typeface="Arial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Useful for thick &amp; heavy materials.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600">
              <a:latin typeface="Arial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Used by both maintenance &amp; quality.</a:t>
            </a: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Equipment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Non – destructive –</a:t>
            </a:r>
            <a:r>
              <a:rPr lang="en-US" altLang="en-US" sz="2800">
                <a:latin typeface="Arial" charset="0"/>
              </a:rPr>
              <a:t> Vibration Analysis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Most commonly used diagnostic technique.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Indicates the level of vibration and the cause of it.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Measured in terms of Frequency &amp; Amplitude.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Used for Motors, frames, pumps etc.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Indicates defects such as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i="1">
                <a:latin typeface="Arial" charset="0"/>
              </a:rPr>
              <a:t>Unbalance, misalignment, looseness, bend shaft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i="1">
                <a:latin typeface="Arial" charset="0"/>
              </a:rPr>
              <a:t>defective bearings.</a:t>
            </a:r>
            <a:endParaRPr lang="en-US" altLang="en-US" sz="1000" i="1">
              <a:latin typeface="Arial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616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Equipment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Non – destructive –</a:t>
            </a:r>
            <a:r>
              <a:rPr lang="en-US" altLang="en-US" sz="2800">
                <a:latin typeface="Arial" charset="0"/>
              </a:rPr>
              <a:t> Oil Analysis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Indicates equipment  wear level.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Samples of Lubrication oil or Hydraulic oil are tested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for contamination.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Contaminated oil becomes itself a source for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accelerating wear.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6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Spectro-chemical analysis – analyses particles to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find out the material they are made of.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623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Component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Bearings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Overheating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Lubrication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Shaft &amp; Housing fits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Misalignment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Noise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Contamination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Vibration</a:t>
            </a:r>
            <a:endParaRPr lang="en-US" altLang="en-US" sz="1200">
              <a:latin typeface="Arial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589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Component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Chain drives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Normal wear – of pins, links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Elongation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Tension – slackness or deflection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Sprockets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Noise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Lubrication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28600" y="352425"/>
            <a:ext cx="8610600" cy="52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Component diagnostic techniques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Belt drives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Normal wear – cuts, hairiness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Elongation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Tension – slackness or deflection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Alignment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Pulley lubrication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44" name="Text Box 240"/>
          <p:cNvSpPr txBox="1">
            <a:spLocks noChangeArrowheads="1"/>
          </p:cNvSpPr>
          <p:nvPr/>
        </p:nvSpPr>
        <p:spPr bwMode="auto">
          <a:xfrm>
            <a:off x="228600" y="352425"/>
            <a:ext cx="86106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Predictive maintenance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Benefits to be achieved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Life extension of equipments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Reduced cost of maintenance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Reliability improvements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Maintainability improvements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Spare inventory reduction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Improved maintenance skills.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28600" y="352425"/>
            <a:ext cx="8610600" cy="555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Beyond Predictive maintenance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Maintenance improvement activities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AutoNum type="alphaLcPeriod"/>
            </a:pPr>
            <a:r>
              <a:rPr lang="en-US" altLang="en-US" sz="2800">
                <a:latin typeface="Arial" charset="0"/>
              </a:rPr>
              <a:t>Extending life span of parts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Correcting weakness such as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 - lack of strength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- design defects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- processing defects.</a:t>
            </a:r>
            <a:endParaRPr lang="en-US" altLang="en-US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8610600" cy="436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spcBef>
                <a:spcPct val="50000"/>
              </a:spcBef>
            </a:pPr>
            <a:r>
              <a:rPr lang="en-US" altLang="en-US" sz="3200"/>
              <a:t>Measures of effectiveness 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Reduced cost of operations 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Higher availability of machines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Increased Life span of equipments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Reduced Total Life cycle cost of equipments.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28600" y="352425"/>
            <a:ext cx="8610600" cy="581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Beyond Predictive maintenance</a:t>
            </a:r>
          </a:p>
          <a:p>
            <a:pPr algn="ctr" eaLnBrk="1" hangingPunct="1">
              <a:lnSpc>
                <a:spcPct val="20000"/>
              </a:lnSpc>
              <a:spcBef>
                <a:spcPct val="50000"/>
              </a:spcBef>
            </a:pPr>
            <a:endParaRPr lang="en-US" altLang="en-US" sz="10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Arial" charset="0"/>
              </a:rPr>
              <a:t>Maintenance improvement activities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b. Shortening Maintenance time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 - skill development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latin typeface="Arial" charset="0"/>
              </a:rPr>
              <a:t>c. Avoiding Maintenance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800">
                <a:latin typeface="Arial" charset="0"/>
              </a:rPr>
              <a:t>Zero failures of priority equipments.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2800">
                <a:latin typeface="Arial" charset="0"/>
              </a:rPr>
              <a:t>Improving Quality &amp; Productivity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8610600" cy="436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spcBef>
                <a:spcPct val="50000"/>
              </a:spcBef>
            </a:pPr>
            <a:r>
              <a:rPr lang="en-US" altLang="en-US" sz="3200"/>
              <a:t>Types of maintenance 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Breakdown maintenance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Corrective maintenance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Preventive maintenance 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Predictive maintenance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10600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spcBef>
                <a:spcPct val="50000"/>
              </a:spcBef>
            </a:pPr>
            <a:r>
              <a:rPr lang="en-US" altLang="en-US" sz="3200"/>
              <a:t>Types of maintenance </a:t>
            </a:r>
          </a:p>
          <a:p>
            <a:pPr>
              <a:spcBef>
                <a:spcPct val="50000"/>
              </a:spcBef>
            </a:pPr>
            <a:r>
              <a:rPr lang="en-US" altLang="en-US" sz="3200">
                <a:latin typeface="Tahoma" pitchFamily="34" charset="0"/>
              </a:rPr>
              <a:t>Breakdown maintenance :</a:t>
            </a:r>
          </a:p>
          <a:p>
            <a:pPr>
              <a:spcBef>
                <a:spcPct val="50000"/>
              </a:spcBef>
            </a:pPr>
            <a:r>
              <a:rPr lang="en-US" altLang="en-US" sz="2600">
                <a:latin typeface="Arial" charset="0"/>
              </a:rPr>
              <a:t>Repairs done on equipments before any maintenance is carried out</a:t>
            </a:r>
          </a:p>
          <a:p>
            <a:pPr>
              <a:spcBef>
                <a:spcPct val="50000"/>
              </a:spcBef>
            </a:pPr>
            <a:r>
              <a:rPr lang="en-US" altLang="en-US" sz="2600">
                <a:latin typeface="Arial" charset="0"/>
              </a:rPr>
              <a:t>Unscheduled maintenance – cannot be planned</a:t>
            </a:r>
          </a:p>
          <a:p>
            <a:pPr>
              <a:spcBef>
                <a:spcPct val="50000"/>
              </a:spcBef>
            </a:pPr>
            <a:r>
              <a:rPr lang="en-US" altLang="en-US" sz="2600">
                <a:latin typeface="Arial" charset="0"/>
              </a:rPr>
              <a:t>Can create problems to related components or parts</a:t>
            </a:r>
          </a:p>
          <a:p>
            <a:pPr>
              <a:spcBef>
                <a:spcPct val="50000"/>
              </a:spcBef>
            </a:pPr>
            <a:r>
              <a:rPr lang="en-US" altLang="en-US" sz="2600">
                <a:latin typeface="Arial" charset="0"/>
              </a:rPr>
              <a:t>To be avoided as it increases cost of maintenance &amp;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2600">
                <a:latin typeface="Arial" charset="0"/>
              </a:rPr>
              <a:t>deteriorates machine life.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581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/>
              <a:t>Types of maintenance </a:t>
            </a:r>
          </a:p>
          <a:p>
            <a:pPr>
              <a:spcBef>
                <a:spcPct val="50000"/>
              </a:spcBef>
            </a:pPr>
            <a:r>
              <a:rPr lang="en-US" altLang="en-US" sz="3200">
                <a:latin typeface="Tahoma" pitchFamily="34" charset="0"/>
              </a:rPr>
              <a:t>Corrective maintenance :</a:t>
            </a:r>
          </a:p>
          <a:p>
            <a:pPr>
              <a:spcBef>
                <a:spcPct val="50000"/>
              </a:spcBef>
            </a:pPr>
            <a:r>
              <a:rPr lang="en-US" altLang="en-US" sz="2600">
                <a:latin typeface="Arial" charset="0"/>
              </a:rPr>
              <a:t>Repairs done on equipments after inspection of machine or during preventive maintenance.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n-US" altLang="en-US" sz="26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600">
                <a:latin typeface="Arial" charset="0"/>
              </a:rPr>
              <a:t>Helps in correcting the defect or defective part before a breakdown occurrence.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n-US" altLang="en-US" sz="26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600">
                <a:latin typeface="Arial" charset="0"/>
              </a:rPr>
              <a:t>Can reduce availability as it may increase preventive maintenance time.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219200" y="2055813"/>
            <a:ext cx="2590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ALL EQUIPMENTS </a:t>
            </a:r>
          </a:p>
          <a:p>
            <a:pPr eaLnBrk="0" hangingPunct="0"/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EVENTUALLY                </a:t>
            </a:r>
          </a:p>
          <a:p>
            <a:pPr eaLnBrk="0" hangingPunct="0"/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BREAKDOWNS</a:t>
            </a:r>
          </a:p>
        </p:txBody>
      </p:sp>
      <p:sp>
        <p:nvSpPr>
          <p:cNvPr id="57347" name="Freeform 3"/>
          <p:cNvSpPr>
            <a:spLocks/>
          </p:cNvSpPr>
          <p:nvPr/>
        </p:nvSpPr>
        <p:spPr bwMode="auto">
          <a:xfrm>
            <a:off x="3989388" y="2311400"/>
            <a:ext cx="776287" cy="223838"/>
          </a:xfrm>
          <a:custGeom>
            <a:avLst/>
            <a:gdLst>
              <a:gd name="T0" fmla="*/ 488 w 489"/>
              <a:gd name="T1" fmla="*/ 68 h 141"/>
              <a:gd name="T2" fmla="*/ 242 w 489"/>
              <a:gd name="T3" fmla="*/ 0 h 141"/>
              <a:gd name="T4" fmla="*/ 242 w 489"/>
              <a:gd name="T5" fmla="*/ 33 h 141"/>
              <a:gd name="T6" fmla="*/ 0 w 489"/>
              <a:gd name="T7" fmla="*/ 33 h 141"/>
              <a:gd name="T8" fmla="*/ 0 w 489"/>
              <a:gd name="T9" fmla="*/ 106 h 141"/>
              <a:gd name="T10" fmla="*/ 242 w 489"/>
              <a:gd name="T11" fmla="*/ 106 h 141"/>
              <a:gd name="T12" fmla="*/ 242 w 489"/>
              <a:gd name="T13" fmla="*/ 140 h 141"/>
              <a:gd name="T14" fmla="*/ 488 w 489"/>
              <a:gd name="T15" fmla="*/ 68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9" h="141">
                <a:moveTo>
                  <a:pt x="488" y="68"/>
                </a:moveTo>
                <a:lnTo>
                  <a:pt x="242" y="0"/>
                </a:lnTo>
                <a:lnTo>
                  <a:pt x="242" y="33"/>
                </a:lnTo>
                <a:lnTo>
                  <a:pt x="0" y="33"/>
                </a:lnTo>
                <a:lnTo>
                  <a:pt x="0" y="106"/>
                </a:lnTo>
                <a:lnTo>
                  <a:pt x="242" y="106"/>
                </a:lnTo>
                <a:lnTo>
                  <a:pt x="242" y="140"/>
                </a:lnTo>
                <a:lnTo>
                  <a:pt x="488" y="68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610225" y="2060575"/>
            <a:ext cx="26209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EQUIPMENTS  </a:t>
            </a:r>
          </a:p>
          <a:p>
            <a:pPr eaLnBrk="0" hangingPunct="0"/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SHOULD </a:t>
            </a:r>
          </a:p>
          <a:p>
            <a:pPr eaLnBrk="0" hangingPunct="0"/>
            <a:r>
              <a:rPr lang="en-US" altLang="en-US" sz="1800" b="1">
                <a:solidFill>
                  <a:srgbClr val="000000"/>
                </a:solidFill>
                <a:latin typeface="Arial" charset="0"/>
              </a:rPr>
              <a:t>NEVER BREAKDOWN</a:t>
            </a:r>
            <a:r>
              <a:rPr lang="en-US" altLang="en-US" sz="14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219200" y="409575"/>
            <a:ext cx="640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en-US" sz="3200"/>
              <a:t>Basic shift in concept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49225" y="168275"/>
            <a:ext cx="8915400" cy="601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/>
              <a:t>MAINTENANCE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en-US" sz="3200"/>
              <a:t>Maturity ladder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  						 Eliminate failures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				Predict failures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			Prevent failures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		Correct failures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	Understand failures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	Attack failures</a:t>
            </a:r>
          </a:p>
          <a:p>
            <a:pPr>
              <a:spcBef>
                <a:spcPct val="50000"/>
              </a:spcBef>
            </a:pPr>
            <a:endParaRPr lang="en-US" altLang="en-US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/>
              <a:t>Paradigm shift – Move from Attacking to understanding</a:t>
            </a:r>
          </a:p>
          <a:p>
            <a:pPr algn="ctr">
              <a:spcBef>
                <a:spcPct val="50000"/>
              </a:spcBef>
            </a:pPr>
            <a:r>
              <a:rPr lang="en-US" altLang="en-US"/>
              <a:t>  </a:t>
            </a:r>
            <a:r>
              <a:rPr lang="en-US" altLang="en-US" b="1" i="1"/>
              <a:t>Move from sudden unplanned failures to Prediction &amp; Elimination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81000" y="1447800"/>
            <a:ext cx="8229600" cy="335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1501</Words>
  <Application>Microsoft Office PowerPoint</Application>
  <PresentationFormat>On-screen Show (4:3)</PresentationFormat>
  <Paragraphs>528</Paragraphs>
  <Slides>40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Times New Roman</vt:lpstr>
      <vt:lpstr>Tahoma</vt:lpstr>
      <vt:lpstr>Arial</vt:lpstr>
      <vt:lpstr>Symbol</vt:lpstr>
      <vt:lpstr>Default Design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Nitin Aloni</dc:creator>
  <cp:lastModifiedBy>Nitin Aloni</cp:lastModifiedBy>
  <cp:revision>59</cp:revision>
  <dcterms:created xsi:type="dcterms:W3CDTF">1601-01-01T00:00:00Z</dcterms:created>
  <dcterms:modified xsi:type="dcterms:W3CDTF">2013-07-29T12:02:24Z</dcterms:modified>
</cp:coreProperties>
</file>